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8" r:id="rId10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620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D9FFD55-20E6-8ED0-131F-8410169F0F1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A3B72-7B81-2E1D-D572-3008BDF6B0F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6832E-F844-A023-E7B6-3E37507B4A51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2C7B7-3443-8D94-E15F-EF5F92E5E86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29235B0D-7479-457F-B72E-2B519626EE6F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4183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CBE591-D45B-70F3-2854-346968C262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880594-CF2C-2DD8-4477-23DEC28EFA4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3413B81-95EF-722E-5378-0BEEB427FA7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0B269-D3C8-E786-F1D5-E053622F785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15567-9647-BD79-2DF9-4767A43B76C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748DD-6CD8-8043-880B-625797753A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C7F96C69-AD85-4D11-A97C-FCA6F91E9E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2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00572-AF30-9700-AB63-D241E0EF51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2086136-BFCE-4226-B3F7-F9BDDA461BA1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62C34A-2806-1ECB-7A12-4CA317F773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57F7A0-0718-29D5-9D2B-548A67B82C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0CABA-0225-B0D2-E24F-D5D409F2E63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349B432-6384-48D7-890A-A31D820E93AD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9192D-A6C8-1EB0-6A99-A91021C6B18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E53A9-A165-48A7-3BDA-69D03BE523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BADC6-96F1-D7F7-774D-32489F41660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8D5C201-B175-4483-AAD3-D254EB69580B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E38A33-BEE3-9D35-AAA7-B3113FF44B1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E6325E-0082-9595-75B0-588B2CB8D21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A773D-8F4E-8992-5C76-D7043E6B6B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46E910C-A7E8-4539-8CD7-BC529332699F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D938E1-9406-C62B-9DAC-B47CED4C323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EC8E2-58CE-7F16-A7EB-8D452CCC56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B9446-0622-FB40-C641-F53F7156ED5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67B0A57-84A8-48AF-B337-8AFDCF5697A5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DAECB-52C2-811E-6689-99338B036BD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2A1AA3-43FB-BB8A-9311-4CB6A05085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E2067-D684-8D43-F9CE-20095DE440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5681552-855B-42A8-986D-0A2D6CAD05F5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A2CCD6-67BF-AC8A-CE63-C406B5AF6BF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368CFF-5B98-5DD0-4D36-DDB6BD7822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835DC-95D6-ACE9-62C0-3DDCBC3C0E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0A157CA-566D-4B45-923D-22CF527C4EA9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FC94D-50F0-61BD-17DE-9DFC281D684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A36FD-ABCA-320B-88CD-71038C2516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103B7-3CD1-EF31-8B4C-725CFA5B68D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E965B92-5101-46F4-89E8-920D38CA442F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CD6E96-542B-5786-4175-D8077C233E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8CCE1F-5F0A-6E6D-205E-81988320C0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261A-388B-D50E-06DD-B2E9C0F6B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DD5A85-BF37-2786-5068-50EA28C56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11268-7185-C406-4C65-8A25F14F8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A6CBD-9B99-BBBA-6544-EAA2774CA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00607-5874-B038-1210-C54AEF897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1E09714-79C1-4FA7-A880-8803CFA2A8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87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92D1-B4CE-1ACA-507C-D05C7177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6B6EF-A611-C356-B707-30A6435C0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69B6E-5412-A1D0-00AF-A6BB8465C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B48C5-CB32-37CA-254E-5A8E3B192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0D486-E737-50B6-8AC2-0FFB4C12E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4AA013-291C-41BF-BF86-88E473770C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50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B91800-5061-339F-64DB-E2168B3FC3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C0ADB-83CA-DBD7-5C83-81B3D5F13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BA88F-1A38-90C9-2AA7-0D012FE0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F4A5-A54B-7E57-B38B-49DC3DED8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DEF73-8A84-9EA1-DEA7-47703A00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7D0D20-E226-4210-B065-A10D0DF2AC2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08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BDE2-BFFF-E450-BDA0-22ACDDD7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D9DDD-CEC9-2921-9564-142D55108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A035E-1E86-0F04-756E-1E8C9A6D6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5CE79-687C-4C7D-C6C7-6CAA91947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53E83-8B34-0759-0439-F2EE4BF2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266962-EF54-44C4-BFB4-1834BE51DE3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09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DEB69-805A-C57A-24CC-1A40060A5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E386F-17EA-9FFF-354E-2D85A745B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AED9A-F639-F770-5BAE-06A8F79F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C8774-52AA-CF7C-A053-C40D78088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AF999-1BE7-54E1-6346-4EBD629F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526D53-ECD1-4B23-83DD-6AE9A13232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3D28-F07A-A0D1-8526-2B5C6F15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4759A-A3D2-8A15-7618-5E96ACFBE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83310-4C8A-D9BE-08A5-C3E18FC78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56A99-E9F1-DEEC-6AB6-566A15943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F2225-D804-5FC9-B692-EFE027887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DCFE7-C0E3-7267-4788-57F6F918A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47DD160-1543-460C-AB70-8404184C8B9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F81C-CAC7-02D6-53F6-2434941A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33344-460D-7604-FB69-7E764D6EE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54299-CBF7-A702-0621-D8FD47499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604F9C-09C6-27F6-4B93-2DFC573D47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B0E72F-FC50-4B31-8DAA-71818977F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52117B-1E7F-D6D0-9123-8378D0D16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D9C07A-7496-D6F7-105D-A9242B19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412138-577F-6FEE-6050-762484A17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792E92-7491-4719-8A22-BCEFEA67EC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0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ADAD-9A36-130D-6277-D239D1CB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F8E51F-738B-E822-D8A9-ECC4C1515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B3CBF-1360-7B77-FF91-55A0988F9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317DD-10D2-8621-5D39-913FDEDCD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0590ED-B8BE-48C6-94CA-0D0609C093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2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44B633-9AA1-2AB0-C769-CE547267E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34E048-3B40-1909-E00E-525936E52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65079-F430-5EEC-3ABF-78956FDF1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7FC78A-E96E-480F-8195-A337E0DF18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488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DDDD7-0D23-4FF1-96A1-7FDEE1B4E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E433C-0283-904E-0CFB-1F9105017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62603-2F1C-1FFB-06BD-BB4351352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829A9-4022-4163-59C9-05A70D9C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66EF-C225-0685-341D-5062145B3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C8B38-0576-2B98-3874-D7554CB1E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12E0FD-DBAC-4657-9A26-D210FB54B4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91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B2DE-6B6A-9AEA-7C94-5F0504F7C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4B2821-3E2B-55C6-5A45-4403E257A2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5CBD9-BD19-93E4-443F-E83C006BEB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BA7A2-7BBE-ADCA-E1F6-92A0AE29A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56F18-7BA1-D793-F373-A54B8F4C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E876C-897B-EBC2-8695-1E9A4262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0B2E88-CA3B-4468-8A19-1A1E8B722B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0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67E9AF-A8AB-F7D9-F9DF-05B5FB916A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E5C26-41B9-322A-396E-CA91B5B955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50718-C126-0E3A-F04C-39E1D6ED3A5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8DFAC-F162-62F2-38A0-CFD8409B1AB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2E644-515B-A809-0A5C-10F32B1639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26E7BAA-F959-48E7-9357-8B15B00CDE30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e-a/image_color_analysi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D947-7964-4939-5985-10635D6451F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228240"/>
            <a:ext cx="9071640" cy="946440"/>
          </a:xfrm>
        </p:spPr>
        <p:txBody>
          <a:bodyPr vert="horz"/>
          <a:lstStyle/>
          <a:p>
            <a:pPr lvl="0"/>
            <a:r>
              <a:rPr lang="en-US"/>
              <a:t>DataXplorers, Challenge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6F2ACA-34D7-9BF1-554F-E0CC7361DF1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vert="horz" anchor="ctr"/>
          <a:lstStyle/>
          <a:p>
            <a:pPr lvl="0" algn="ctr"/>
            <a:r>
              <a:rPr lang="en-US"/>
              <a:t>Approach 1: Hue 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EE2CC7-E878-BE11-6FB0-09A6FE0D97F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934338"/>
            <a:ext cx="2850480" cy="225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BF5499-049D-35C7-F7D2-B97AAD49CC9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0" y="623226"/>
            <a:ext cx="2850480" cy="2252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33D29-8683-1197-9A1A-72A4D279E3C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57600" y="3031560"/>
            <a:ext cx="6425280" cy="263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SV Color Space | Ronja's tutorials">
            <a:extLst>
              <a:ext uri="{FF2B5EF4-FFF2-40B4-BE49-F238E27FC236}">
                <a16:creationId xmlns:a16="http://schemas.microsoft.com/office/drawing/2014/main" id="{B8DBB9CA-829E-B409-B65A-9A59AF7E5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7" t="8605" r="6269" b="58855"/>
          <a:stretch/>
        </p:blipFill>
        <p:spPr bwMode="auto">
          <a:xfrm>
            <a:off x="426244" y="5165222"/>
            <a:ext cx="2259806" cy="30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7179DB-BA45-714F-7699-B03BFEC4B1A1}"/>
              </a:ext>
            </a:extLst>
          </p:cNvPr>
          <p:cNvSpPr txBox="1"/>
          <p:nvPr/>
        </p:nvSpPr>
        <p:spPr>
          <a:xfrm>
            <a:off x="3502742" y="235974"/>
            <a:ext cx="6425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Hue Analysis</a:t>
            </a:r>
          </a:p>
          <a:p>
            <a:pPr marL="342900" indent="-342900">
              <a:buAutoNum type="arabicPeriod"/>
            </a:pPr>
            <a:r>
              <a:rPr lang="en-US" sz="2400" dirty="0"/>
              <a:t>Calculate histogram for Hue values</a:t>
            </a:r>
          </a:p>
          <a:p>
            <a:pPr marL="342900" indent="-342900">
              <a:buAutoNum type="arabicPeriod"/>
            </a:pPr>
            <a:r>
              <a:rPr lang="en-US" sz="2400" dirty="0"/>
              <a:t>Find relevant peaks</a:t>
            </a:r>
          </a:p>
          <a:p>
            <a:pPr marL="342900" indent="-342900">
              <a:buAutoNum type="arabicPeriod"/>
            </a:pPr>
            <a:r>
              <a:rPr lang="en-US" sz="2400" dirty="0"/>
              <a:t>Count peaks</a:t>
            </a:r>
          </a:p>
          <a:p>
            <a:pPr marL="342900" indent="-342900">
              <a:buAutoNum type="arabicPeriod"/>
            </a:pPr>
            <a:r>
              <a:rPr lang="en-US" sz="2400" b="1" dirty="0"/>
              <a:t>if </a:t>
            </a:r>
            <a:r>
              <a:rPr lang="en-US" sz="2400" b="1" dirty="0" err="1"/>
              <a:t>nb</a:t>
            </a:r>
            <a:r>
              <a:rPr lang="en-US" sz="2400" b="1" dirty="0"/>
              <a:t>(peaks) &gt; 1: Colorized image </a:t>
            </a:r>
            <a:r>
              <a:rPr lang="en-US" sz="2400" dirty="0"/>
              <a:t>(assumes that darks don’t resolve to a relevant peak)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8A9895-527D-2876-FDD9-54133ADC83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29718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61F39F-C097-8BF5-99AD-41B69E027BF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971800" y="113760"/>
            <a:ext cx="2057400" cy="217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B2BE6D-B158-2B39-2438-5C9006CF95E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971800" y="2883600"/>
            <a:ext cx="2066400" cy="23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DE90A-2577-3E06-ED6D-45716229D08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94680" y="2971800"/>
            <a:ext cx="287712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712EB4-3696-EE72-F78D-8279DEF6D6C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968360" y="20351"/>
            <a:ext cx="3200400" cy="267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A38EAE-6E4A-EBEB-B74F-248F5C76B58D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8109720" y="82080"/>
            <a:ext cx="1948680" cy="220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A6FE68-8D66-22D7-59FD-E84EE324982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8168760" y="2973959"/>
            <a:ext cx="1889640" cy="251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7EB765-BE91-A793-BF2A-675509AC078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5220924" y="2971800"/>
            <a:ext cx="2790916" cy="25124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EBE533-021A-2DBF-27C2-D5FB565CAF5D}"/>
              </a:ext>
            </a:extLst>
          </p:cNvPr>
          <p:cNvSpPr txBox="1"/>
          <p:nvPr/>
        </p:nvSpPr>
        <p:spPr>
          <a:xfrm>
            <a:off x="206924" y="5257800"/>
            <a:ext cx="2582152" cy="4449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Circularity problem, peak exactly at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dirty="0"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full period</a:t>
            </a:r>
            <a:endParaRPr lang="en-US" sz="1200" b="0" i="0" u="none" strike="noStrike" kern="1200" cap="none" dirty="0">
              <a:ln>
                <a:noFill/>
              </a:ln>
              <a:solidFill>
                <a:srgbClr val="FF0000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CF090-91FA-C3FA-AFB2-6276918E72C9}"/>
              </a:ext>
            </a:extLst>
          </p:cNvPr>
          <p:cNvSpPr txBox="1"/>
          <p:nvPr/>
        </p:nvSpPr>
        <p:spPr>
          <a:xfrm>
            <a:off x="8109719" y="2313370"/>
            <a:ext cx="1970905" cy="4449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Smoothing, multiple peaks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dirty="0"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In background</a:t>
            </a:r>
            <a:endParaRPr lang="en-US" sz="1200" b="0" i="0" u="none" strike="noStrike" kern="1200" cap="none" dirty="0">
              <a:ln>
                <a:noFill/>
              </a:ln>
              <a:solidFill>
                <a:srgbClr val="FF0000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A70B61-75F1-2C43-2A9E-8ABB0C02FEF6}"/>
              </a:ext>
            </a:extLst>
          </p:cNvPr>
          <p:cNvSpPr txBox="1"/>
          <p:nvPr/>
        </p:nvSpPr>
        <p:spPr>
          <a:xfrm>
            <a:off x="5508148" y="5382284"/>
            <a:ext cx="2582152" cy="2679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 dirty="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Low number of colored pixels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2546D5-0F5C-D816-91BF-C1E82CF5AC13}"/>
              </a:ext>
            </a:extLst>
          </p:cNvPr>
          <p:cNvSpPr txBox="1"/>
          <p:nvPr/>
        </p:nvSpPr>
        <p:spPr>
          <a:xfrm>
            <a:off x="194824" y="2475284"/>
            <a:ext cx="2582152" cy="2679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Works as expected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A4EAA6-1D61-3CC4-C7C3-0F05F81E55B0}"/>
              </a:ext>
            </a:extLst>
          </p:cNvPr>
          <p:cNvSpPr txBox="1"/>
          <p:nvPr/>
        </p:nvSpPr>
        <p:spPr>
          <a:xfrm>
            <a:off x="3920353" y="355532"/>
            <a:ext cx="6071372" cy="221415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US" sz="24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Problems:</a:t>
            </a:r>
          </a:p>
          <a:p>
            <a:pPr marL="285750" marR="0" lvl="0" indent="-28575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/>
              <a:defRPr b="1"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circularity</a:t>
            </a:r>
          </a:p>
          <a:p>
            <a:pPr marL="285750" marR="0" lvl="0" indent="-28575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/>
              <a:defRPr b="1"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smoothing (unequal distribution of perceived colors)</a:t>
            </a:r>
          </a:p>
          <a:p>
            <a:pPr marL="285750" marR="0" lvl="0" indent="-28575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/>
              <a:defRPr b="1"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threshold (problematic if number of colorized pixels is low)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B3913-1B2E-4644-0EC9-9889E1CB4FB8}"/>
              </a:ext>
            </a:extLst>
          </p:cNvPr>
          <p:cNvSpPr txBox="1"/>
          <p:nvPr/>
        </p:nvSpPr>
        <p:spPr>
          <a:xfrm>
            <a:off x="635691" y="355532"/>
            <a:ext cx="3129165" cy="224582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US" sz="24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Results: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true true: 32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false false: 15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true false: 12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false true: 1</a:t>
            </a:r>
            <a:endParaRPr lang="en-US" sz="2400" b="1" i="0" u="none" strike="noStrike" kern="1200" cap="none" dirty="0">
              <a:ln>
                <a:noFill/>
              </a:ln>
              <a:solidFill>
                <a:srgbClr val="C00000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endParaRPr lang="en-US" sz="2400" b="1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46B891F-F098-F21A-F72E-7AADE72B0167}"/>
              </a:ext>
            </a:extLst>
          </p:cNvPr>
          <p:cNvSpPr/>
          <p:nvPr/>
        </p:nvSpPr>
        <p:spPr>
          <a:xfrm>
            <a:off x="1247774" y="3724275"/>
            <a:ext cx="1895475" cy="714375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767A50-14E6-977C-F8D6-1D8E8708B018}"/>
              </a:ext>
            </a:extLst>
          </p:cNvPr>
          <p:cNvSpPr txBox="1"/>
          <p:nvPr/>
        </p:nvSpPr>
        <p:spPr>
          <a:xfrm>
            <a:off x="3409375" y="3245655"/>
            <a:ext cx="6071373" cy="167161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marL="0" marR="0" lvl="0" indent="0" algn="ctr" rtl="0" hangingPunct="0">
              <a:buNone/>
              <a:tabLst/>
            </a:pPr>
            <a:r>
              <a:rPr lang="en-US" sz="3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Lohit Devanagari" pitchFamily="2"/>
              </a:rPr>
              <a:t>Approach 2: CIElab Analysis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521B46-525D-4FE7-DFA3-819A3B6F0E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74701" y="914400"/>
            <a:ext cx="3628800" cy="36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6A9C3C-4547-6772-0BEE-AA8F0870A9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5958" t="5075" r="12620" b="1177"/>
          <a:stretch/>
        </p:blipFill>
        <p:spPr>
          <a:xfrm>
            <a:off x="4848225" y="1047750"/>
            <a:ext cx="3381374" cy="3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F18118-FF55-711E-62E6-A6EAAE7DC28C}"/>
              </a:ext>
            </a:extLst>
          </p:cNvPr>
          <p:cNvSpPr txBox="1"/>
          <p:nvPr/>
        </p:nvSpPr>
        <p:spPr>
          <a:xfrm>
            <a:off x="2514599" y="228600"/>
            <a:ext cx="4543425" cy="5038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CIELAB (Lab) color 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A375C-B9DE-1E8F-08B3-4E0D23AF3580}"/>
              </a:ext>
            </a:extLst>
          </p:cNvPr>
          <p:cNvSpPr txBox="1"/>
          <p:nvPr/>
        </p:nvSpPr>
        <p:spPr>
          <a:xfrm>
            <a:off x="1952625" y="4725188"/>
            <a:ext cx="712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Main point: more equally distribution of colors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FD9E77-DD5B-0A78-515D-07BABE1BA8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8" t="7760" r="7034" b="5154"/>
          <a:stretch/>
        </p:blipFill>
        <p:spPr>
          <a:xfrm>
            <a:off x="3288145" y="117212"/>
            <a:ext cx="2790532" cy="27650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361542-1F25-43EF-1CA3-BD7285FE4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" y="208634"/>
            <a:ext cx="2790532" cy="25822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9FDD9C-8D40-151E-95E3-577B42301D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35" t="8398" r="6859" b="5264"/>
          <a:stretch/>
        </p:blipFill>
        <p:spPr>
          <a:xfrm>
            <a:off x="3402152" y="2867353"/>
            <a:ext cx="2676525" cy="26713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2DF068-3110-5B7A-8E70-92B83B92B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179" y="2973720"/>
            <a:ext cx="2849367" cy="23826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1E9473-F186-912F-FC9B-0745F400A63C}"/>
              </a:ext>
            </a:extLst>
          </p:cNvPr>
          <p:cNvSpPr txBox="1"/>
          <p:nvPr/>
        </p:nvSpPr>
        <p:spPr>
          <a:xfrm>
            <a:off x="6381750" y="371475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Convert image to Lab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Plot in a*-b* plane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Colorize with medium luminance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 jitter and transparency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87ACC3-4FB8-B897-8B17-A76A218ED44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68760" y="2973959"/>
            <a:ext cx="1889640" cy="251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D174C-4120-C2FF-3A5D-AF9A8A7C6A4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0" y="2514600"/>
            <a:ext cx="3155400" cy="31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27ABB5-A2D2-E56C-78AC-C734D91C1D2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971800" y="2883600"/>
            <a:ext cx="2066400" cy="23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0B1963-E8CD-0B28-B6D6-E8824E0854F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486399" y="2975400"/>
            <a:ext cx="2508840" cy="250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52E07C-0CAE-7889-E9DD-3C90016CEE7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943600" y="914400"/>
            <a:ext cx="4114800" cy="184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9B3E8-FB40-3CEF-E0FB-26DF52D3834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228600" y="0"/>
            <a:ext cx="2743199" cy="274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3131EC-100C-3247-206B-D240DDF1064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2971800" y="228600"/>
            <a:ext cx="2514600" cy="2127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F5D081-F1F6-6BD6-13FA-D23B5EE5173A}"/>
              </a:ext>
            </a:extLst>
          </p:cNvPr>
          <p:cNvSpPr txBox="1"/>
          <p:nvPr/>
        </p:nvSpPr>
        <p:spPr>
          <a:xfrm>
            <a:off x="283266" y="294495"/>
            <a:ext cx="3129165" cy="25407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hangingPunct="0">
              <a:defRPr b="1"/>
            </a:pPr>
            <a:r>
              <a:rPr lang="en-US" b="1" dirty="0">
                <a:latin typeface="Liberation Sans" pitchFamily="18"/>
                <a:ea typeface="Noto Sans CJK SC" pitchFamily="2"/>
                <a:cs typeface="Lohit Devanagari" pitchFamily="2"/>
              </a:rPr>
              <a:t>Results</a:t>
            </a:r>
          </a:p>
          <a:p>
            <a:pPr hangingPunct="0">
              <a:defRPr b="1"/>
            </a:pPr>
            <a:r>
              <a:rPr lang="en-US" sz="2400" dirty="0">
                <a:latin typeface="Liberation Sans" pitchFamily="18"/>
                <a:ea typeface="Noto Sans CJK SC" pitchFamily="2"/>
                <a:cs typeface="Lohit Devanagari" pitchFamily="2"/>
              </a:rPr>
              <a:t>Hull-Thresh 125:</a:t>
            </a:r>
            <a:endParaRPr lang="en-US" sz="2400" b="1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true true: 35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false false: 16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true false: 9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false true: 0</a:t>
            </a:r>
            <a:endParaRPr lang="en-US" sz="2400" b="1" i="0" u="none" strike="noStrike" kern="1200" cap="none" dirty="0">
              <a:ln>
                <a:noFill/>
              </a:ln>
              <a:solidFill>
                <a:srgbClr val="C00000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endParaRPr lang="en-US" sz="2400" b="1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6384FC-F87D-41F8-5C28-B759AEFFBA93}"/>
              </a:ext>
            </a:extLst>
          </p:cNvPr>
          <p:cNvSpPr txBox="1"/>
          <p:nvPr/>
        </p:nvSpPr>
        <p:spPr>
          <a:xfrm>
            <a:off x="3412431" y="294495"/>
            <a:ext cx="3129165" cy="25407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hangingPunct="0">
              <a:defRPr b="1"/>
            </a:pPr>
            <a:r>
              <a:rPr lang="en-US" b="1" dirty="0">
                <a:latin typeface="Liberation Sans" pitchFamily="18"/>
                <a:ea typeface="Noto Sans CJK SC" pitchFamily="2"/>
                <a:cs typeface="Lohit Devanagari" pitchFamily="2"/>
              </a:rPr>
              <a:t>Results</a:t>
            </a:r>
          </a:p>
          <a:p>
            <a:pPr hangingPunct="0">
              <a:defRPr b="1"/>
            </a:pPr>
            <a:r>
              <a:rPr lang="en-US" sz="2400" dirty="0">
                <a:latin typeface="Liberation Sans" pitchFamily="18"/>
                <a:ea typeface="Noto Sans CJK SC" pitchFamily="2"/>
                <a:cs typeface="Lohit Devanagari" pitchFamily="2"/>
              </a:rPr>
              <a:t>Hull-Thresh 100:</a:t>
            </a:r>
            <a:endParaRPr lang="en-US" sz="2400" b="1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true true: 41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false false: 16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true false: 3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false true: 0</a:t>
            </a:r>
            <a:endParaRPr lang="en-US" sz="2400" b="1" i="0" u="none" strike="noStrike" kern="1200" cap="none" dirty="0">
              <a:ln>
                <a:noFill/>
              </a:ln>
              <a:solidFill>
                <a:srgbClr val="C00000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endParaRPr lang="en-US" sz="2400" b="1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E5AD4D-DEEC-6E23-8F5C-67AB0CAE9860}"/>
              </a:ext>
            </a:extLst>
          </p:cNvPr>
          <p:cNvSpPr txBox="1"/>
          <p:nvPr/>
        </p:nvSpPr>
        <p:spPr>
          <a:xfrm>
            <a:off x="6668194" y="294495"/>
            <a:ext cx="3129165" cy="25407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hangingPunct="0">
              <a:defRPr b="1"/>
            </a:pPr>
            <a:r>
              <a:rPr lang="en-US" b="1" dirty="0">
                <a:latin typeface="Liberation Sans" pitchFamily="18"/>
                <a:ea typeface="Noto Sans CJK SC" pitchFamily="2"/>
                <a:cs typeface="Lohit Devanagari" pitchFamily="2"/>
              </a:rPr>
              <a:t>Results</a:t>
            </a:r>
          </a:p>
          <a:p>
            <a:pPr hangingPunct="0">
              <a:defRPr b="1"/>
            </a:pPr>
            <a:r>
              <a:rPr lang="en-US" sz="2400" dirty="0">
                <a:latin typeface="Liberation Sans" pitchFamily="18"/>
                <a:ea typeface="Noto Sans CJK SC" pitchFamily="2"/>
                <a:cs typeface="Lohit Devanagari" pitchFamily="2"/>
              </a:rPr>
              <a:t>Hull-Thresh 85:</a:t>
            </a:r>
            <a:endParaRPr lang="en-US" sz="2400" b="1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true true: 43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false false: 15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true false: 1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da-DK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false true: 1</a:t>
            </a:r>
            <a:endParaRPr lang="en-US" sz="2400" b="1" i="0" u="none" strike="noStrike" kern="1200" cap="none" dirty="0">
              <a:ln>
                <a:noFill/>
              </a:ln>
              <a:solidFill>
                <a:srgbClr val="C00000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endParaRPr lang="en-US" sz="2400" b="1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2C660B-032F-89C5-F585-A6BA83C051E2}"/>
              </a:ext>
            </a:extLst>
          </p:cNvPr>
          <p:cNvSpPr txBox="1"/>
          <p:nvPr/>
        </p:nvSpPr>
        <p:spPr>
          <a:xfrm>
            <a:off x="352425" y="3130550"/>
            <a:ext cx="9315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are available at: </a:t>
            </a:r>
            <a:r>
              <a:rPr lang="en-US" dirty="0">
                <a:hlinkClick r:id="rId3"/>
              </a:rPr>
              <a:t>https://github.com/rue-a/image_color_analysis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CLI usage:</a:t>
            </a:r>
          </a:p>
          <a:p>
            <a:endParaRPr lang="en-US" dirty="0"/>
          </a:p>
          <a:p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python get_color_hull.py data/original/&lt;</a:t>
            </a:r>
            <a:r>
              <a:rPr lang="en-US" b="0" i="0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_name</a:t>
            </a:r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&gt;.</a:t>
            </a:r>
            <a:r>
              <a:rPr lang="en-US" b="0" i="0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tif</a:t>
            </a:r>
            <a:endParaRPr lang="en-US" b="0" i="0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python plot_color_hull.py data/original/&lt;</a:t>
            </a:r>
            <a:r>
              <a:rPr lang="en-US" b="0" i="0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_name</a:t>
            </a:r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&gt;.</a:t>
            </a:r>
            <a:r>
              <a:rPr lang="en-US" b="0" i="0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tif</a:t>
            </a:r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--scale-factor 0.2 --jitter 0 --point-size 4 --draw-hull false –O &lt;out-name&gt;.</a:t>
            </a:r>
            <a:r>
              <a:rPr lang="en-US" b="0" i="0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png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075" name="Picture 3" descr="The HSV−HSB colour space | Crafting Pixels">
            <a:extLst>
              <a:ext uri="{FF2B5EF4-FFF2-40B4-BE49-F238E27FC236}">
                <a16:creationId xmlns:a16="http://schemas.microsoft.com/office/drawing/2014/main" id="{50E252B9-B02A-5FE8-0E67-C5EAD4437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" t="3670" r="44347" b="6799"/>
          <a:stretch/>
        </p:blipFill>
        <p:spPr bwMode="auto">
          <a:xfrm>
            <a:off x="8375051" y="3061434"/>
            <a:ext cx="1674863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932540-3516-63C3-A9CB-CCD1A8FA28B4}"/>
              </a:ext>
            </a:extLst>
          </p:cNvPr>
          <p:cNvSpPr txBox="1"/>
          <p:nvPr/>
        </p:nvSpPr>
        <p:spPr>
          <a:xfrm>
            <a:off x="7422054" y="2835275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would also </a:t>
            </a:r>
          </a:p>
          <a:p>
            <a:r>
              <a:rPr lang="en-US" dirty="0"/>
              <a:t>work in HSV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DAF51D-DC67-B198-96F1-349E3621873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011200" y="1600200"/>
            <a:ext cx="5068800" cy="138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90C320-85AE-6998-2736-207D10B8E36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825" y="1719906"/>
            <a:ext cx="4774576" cy="3796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266290-638F-3FF5-069E-00DB01FFCCF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007600" y="2931840"/>
            <a:ext cx="5029200" cy="137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B2D5B-CD89-593C-3701-C9E70ADCD33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007600" y="4304520"/>
            <a:ext cx="5050800" cy="13654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F3541F-E1D2-3118-F5DC-2954AF074838}"/>
              </a:ext>
            </a:extLst>
          </p:cNvPr>
          <p:cNvSpPr txBox="1"/>
          <p:nvPr/>
        </p:nvSpPr>
        <p:spPr>
          <a:xfrm>
            <a:off x="2686050" y="153650"/>
            <a:ext cx="49339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92628268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293</Words>
  <Application>Microsoft Office PowerPoint</Application>
  <PresentationFormat>Custom</PresentationFormat>
  <Paragraphs>66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Consolas</vt:lpstr>
      <vt:lpstr>Liberation Sans</vt:lpstr>
      <vt:lpstr>Liberation Serif</vt:lpstr>
      <vt:lpstr>Wingdings</vt:lpstr>
      <vt:lpstr>Default</vt:lpstr>
      <vt:lpstr>DataXplorers, Challenge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DataXplorers, Challenge 2</dc:title>
  <dc:creator>arner</dc:creator>
  <cp:lastModifiedBy>Arne Rümmler</cp:lastModifiedBy>
  <cp:revision>8</cp:revision>
  <dcterms:created xsi:type="dcterms:W3CDTF">2023-11-28T13:32:55Z</dcterms:created>
  <dcterms:modified xsi:type="dcterms:W3CDTF">2023-12-04T21:41:31Z</dcterms:modified>
</cp:coreProperties>
</file>